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7"/>
  </p:notesMasterIdLst>
  <p:handoutMasterIdLst>
    <p:handoutMasterId r:id="rId38"/>
  </p:handoutMasterIdLst>
  <p:sldIdLst>
    <p:sldId id="603" r:id="rId8"/>
    <p:sldId id="2340" r:id="rId9"/>
    <p:sldId id="739" r:id="rId10"/>
    <p:sldId id="2573" r:id="rId11"/>
    <p:sldId id="2471" r:id="rId12"/>
    <p:sldId id="2398" r:id="rId13"/>
    <p:sldId id="2503" r:id="rId14"/>
    <p:sldId id="2490" r:id="rId15"/>
    <p:sldId id="271" r:id="rId16"/>
    <p:sldId id="2524" r:id="rId17"/>
    <p:sldId id="2566" r:id="rId18"/>
    <p:sldId id="2473" r:id="rId19"/>
    <p:sldId id="2472" r:id="rId20"/>
    <p:sldId id="2512" r:id="rId21"/>
    <p:sldId id="2572" r:id="rId22"/>
    <p:sldId id="2567" r:id="rId23"/>
    <p:sldId id="2568" r:id="rId24"/>
    <p:sldId id="2525" r:id="rId25"/>
    <p:sldId id="2526" r:id="rId26"/>
    <p:sldId id="2507" r:id="rId27"/>
    <p:sldId id="2570" r:id="rId28"/>
    <p:sldId id="2571" r:id="rId29"/>
    <p:sldId id="2569" r:id="rId30"/>
    <p:sldId id="2493" r:id="rId31"/>
    <p:sldId id="2494" r:id="rId32"/>
    <p:sldId id="2515" r:id="rId33"/>
    <p:sldId id="2470" r:id="rId34"/>
    <p:sldId id="2564" r:id="rId35"/>
    <p:sldId id="582" r:id="rId3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194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2024/2/7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  <p:sldLayoutId id="2147483983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jpeg"/><Relationship Id="rId4" Type="http://schemas.openxmlformats.org/officeDocument/2006/relationships/image" Target="../media/image3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js.langchain.com/docs/" TargetMode="External"/><Relationship Id="rId3" Type="http://schemas.openxmlformats.org/officeDocument/2006/relationships/hyperlink" Target="https://www.bilibili.com/video/BV1BM4y177Dk" TargetMode="External"/><Relationship Id="rId7" Type="http://schemas.openxmlformats.org/officeDocument/2006/relationships/hyperlink" Target="https://www.anthropic.com/index/100k-context-windows" TargetMode="External"/><Relationship Id="rId2" Type="http://schemas.openxmlformats.org/officeDocument/2006/relationships/hyperlink" Target="https://www.bilibili.com/video/BV11a4y1c7SW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guangzhengli/vectorhub" TargetMode="External"/><Relationship Id="rId5" Type="http://schemas.openxmlformats.org/officeDocument/2006/relationships/hyperlink" Target="https://github.com/guangzhengli/ChatFiles" TargetMode="External"/><Relationship Id="rId10" Type="http://schemas.openxmlformats.org/officeDocument/2006/relationships/hyperlink" Target="https://redis.io/docs/interact/search-and-query/" TargetMode="External"/><Relationship Id="rId4" Type="http://schemas.openxmlformats.org/officeDocument/2006/relationships/hyperlink" Target="https://www.pinecone.io/learn/vector-database/" TargetMode="External"/><Relationship Id="rId9" Type="http://schemas.openxmlformats.org/officeDocument/2006/relationships/hyperlink" Target="https://github.com/weaviate/weaviate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econe.io/learn/vector-similarity/" TargetMode="External"/><Relationship Id="rId13" Type="http://schemas.openxmlformats.org/officeDocument/2006/relationships/hyperlink" Target="https://github.com/typesense/typesense" TargetMode="External"/><Relationship Id="rId3" Type="http://schemas.openxmlformats.org/officeDocument/2006/relationships/hyperlink" Target="https://www.pinecone.io/learn/series/faiss/product-quantization/" TargetMode="External"/><Relationship Id="rId7" Type="http://schemas.openxmlformats.org/officeDocument/2006/relationships/hyperlink" Target="https://www.youtube.com/watch?v=sKyvsdEv6rk&amp;ab_channel=JamesBriggs" TargetMode="External"/><Relationship Id="rId12" Type="http://schemas.openxmlformats.org/officeDocument/2006/relationships/hyperlink" Target="https://github.com/qdrant/qdrant" TargetMode="External"/><Relationship Id="rId2" Type="http://schemas.openxmlformats.org/officeDocument/2006/relationships/hyperlink" Target="https://www.pinecone.io/learn/series/faiss/locality-sensitive-hashing/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ww.pinecone.io/learn/series/faiss/faiss-tutorial/" TargetMode="External"/><Relationship Id="rId11" Type="http://schemas.openxmlformats.org/officeDocument/2006/relationships/hyperlink" Target="https://www.pinecone.io/" TargetMode="External"/><Relationship Id="rId5" Type="http://schemas.openxmlformats.org/officeDocument/2006/relationships/hyperlink" Target="https://www.youtube.com/watch?v=QvKMwLjdK-s&amp;t=168s&amp;ab_channel=JamesBriggs" TargetMode="External"/><Relationship Id="rId10" Type="http://schemas.openxmlformats.org/officeDocument/2006/relationships/hyperlink" Target="https://github.com/milvus-io/milvus" TargetMode="External"/><Relationship Id="rId4" Type="http://schemas.openxmlformats.org/officeDocument/2006/relationships/hyperlink" Target="https://www.pinecone.io/learn/series/faiss/locality-sensitive-hashing-random-projection/" TargetMode="External"/><Relationship Id="rId9" Type="http://schemas.openxmlformats.org/officeDocument/2006/relationships/hyperlink" Target="https://github.com/chroma-core/chroma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FFA0517-4505-C54E-A8F0-7EE544624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数据处理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向量数据库介绍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62AD9-D75B-4C41-B3B8-28BEE8C2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0FBFF0-6B61-6846-A518-50D0EFD830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向量检索的核心在于相似性搜索（</a:t>
            </a:r>
            <a:r>
              <a:rPr lang="en-US" altLang="zh-CN" dirty="0"/>
              <a:t>Similarity Search</a:t>
            </a:r>
            <a:r>
              <a:rPr lang="zh-CN" altLang="en-US" dirty="0"/>
              <a:t>），在深入了解相似性搜索前，我们需要一起详细了解特征 </a:t>
            </a:r>
            <a:r>
              <a:rPr lang="en-US" altLang="zh-CN" dirty="0"/>
              <a:t>Feature</a:t>
            </a:r>
            <a:r>
              <a:rPr lang="zh-CN" altLang="en-US" dirty="0"/>
              <a:t> 和向量 </a:t>
            </a:r>
            <a:r>
              <a:rPr lang="en-US" altLang="zh-CN" dirty="0"/>
              <a:t>Vector</a:t>
            </a:r>
            <a:r>
              <a:rPr lang="zh-CN" altLang="en-US" dirty="0"/>
              <a:t> 的概念和原理</a:t>
            </a:r>
            <a:r>
              <a:rPr kumimoji="1"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9582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489857"/>
            <a:ext cx="12196763" cy="5520663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2.</a:t>
            </a:r>
            <a:r>
              <a:rPr lang="zh-CN" altLang="en-US" sz="8800" dirty="0"/>
              <a:t> </a:t>
            </a:r>
            <a:r>
              <a:rPr lang="en-US" altLang="zh-CN" sz="8800" dirty="0"/>
              <a:t>Vector</a:t>
            </a:r>
            <a:r>
              <a:rPr lang="zh-CN" altLang="en-US" sz="8800" dirty="0"/>
              <a:t> 向量</a:t>
            </a:r>
          </a:p>
        </p:txBody>
      </p:sp>
    </p:spTree>
    <p:extLst>
      <p:ext uri="{BB962C8B-B14F-4D97-AF65-F5344CB8AC3E}">
        <p14:creationId xmlns:p14="http://schemas.microsoft.com/office/powerpoint/2010/main" val="148228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60FA837-D641-7444-AF41-B69DE8FE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什么是向量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2A4E1B-C5AB-574B-BCC1-0FC9E6261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神经网络模型设计，在神经元激活后形成对输入数据表征，即人脑理解和学习的方式。</a:t>
            </a:r>
            <a:endParaRPr lang="en-US" altLang="zh-CN" dirty="0"/>
          </a:p>
          <a:p>
            <a:r>
              <a:rPr lang="en-US" altLang="zh-CN" dirty="0"/>
              <a:t>AI </a:t>
            </a:r>
            <a:r>
              <a:rPr lang="zh-CN" altLang="en-US" dirty="0"/>
              <a:t>模型实际识别和理解非具体文字符号，而是神经网络对各类数据向量化 </a:t>
            </a:r>
            <a:r>
              <a:rPr lang="en-US" altLang="zh-CN" dirty="0"/>
              <a:t>Vector</a:t>
            </a:r>
            <a:r>
              <a:rPr lang="zh-CN" altLang="en-US" dirty="0"/>
              <a:t> 表示。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6631B4-5017-2246-82BC-6C3B05F801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5655" y="3090920"/>
            <a:ext cx="7285451" cy="295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7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">
            <a:extLst>
              <a:ext uri="{FF2B5EF4-FFF2-40B4-BE49-F238E27FC236}">
                <a16:creationId xmlns:a16="http://schemas.microsoft.com/office/drawing/2014/main" id="{BADAADBB-5A0F-1C4E-BC25-B1B240AB2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</p:spPr>
        <p:txBody>
          <a:bodyPr/>
          <a:lstStyle/>
          <a:p>
            <a:r>
              <a:rPr lang="zh-CN" altLang="en-US" dirty="0"/>
              <a:t>什么是向量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zh-CN" altLang="en-US" dirty="0"/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CCBAAC17-85B7-5D49-8CD7-056287B767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551608"/>
            <a:ext cx="5290949" cy="2073156"/>
          </a:xfrm>
          <a:ln w="3810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pPr marL="404813" indent="-395288"/>
            <a:r>
              <a:rPr lang="zh-CN" altLang="en-US" dirty="0"/>
              <a:t>向量是什么？</a:t>
            </a:r>
            <a:endParaRPr lang="en-US" altLang="zh-CN" dirty="0"/>
          </a:p>
          <a:p>
            <a:pPr marL="404813" indent="-395288"/>
            <a:r>
              <a:rPr lang="zh-CN" altLang="en-US" dirty="0"/>
              <a:t>向量从哪来？</a:t>
            </a:r>
            <a:endParaRPr lang="en-US" altLang="zh-CN" dirty="0"/>
          </a:p>
          <a:p>
            <a:pPr marL="404813" indent="-395288"/>
            <a:r>
              <a:rPr lang="zh-CN" altLang="en-US" dirty="0"/>
              <a:t>向量怎么用？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4E673D0C-20CD-F54B-89A6-344C5C71B690}"/>
              </a:ext>
            </a:extLst>
          </p:cNvPr>
          <p:cNvSpPr txBox="1">
            <a:spLocks/>
          </p:cNvSpPr>
          <p:nvPr/>
        </p:nvSpPr>
        <p:spPr>
          <a:xfrm>
            <a:off x="612745" y="3971605"/>
            <a:ext cx="5290949" cy="2073156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395288">
              <a:buFont typeface="Wingdings" pitchFamily="2" charset="2"/>
              <a:buChar char="ü"/>
            </a:pPr>
            <a:r>
              <a:rPr lang="zh-CN" altLang="en-US" dirty="0"/>
              <a:t>向量是多维数学空间中的一个坐标点</a:t>
            </a:r>
          </a:p>
          <a:p>
            <a:pPr marL="404813" indent="-395288">
              <a:buFont typeface="Wingdings" pitchFamily="2" charset="2"/>
              <a:buChar char="ü"/>
            </a:pPr>
            <a:r>
              <a:rPr lang="zh-CN" altLang="en-US" dirty="0"/>
              <a:t>向量来源于对这是世界数字化的抽象</a:t>
            </a:r>
          </a:p>
          <a:p>
            <a:pPr marL="404813" indent="-395288">
              <a:buFont typeface="Wingdings" pitchFamily="2" charset="2"/>
              <a:buChar char="ü"/>
            </a:pPr>
            <a:r>
              <a:rPr lang="zh-CN" altLang="en-US" dirty="0"/>
              <a:t>向量用来搜索真实世界不同模态数据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5589071-0E61-0649-9ECA-332E837A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070" y="1934779"/>
            <a:ext cx="5397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31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F12CAF-C309-6A4D-B8CF-B0D50578D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向量类型 </a:t>
            </a:r>
            <a:r>
              <a:rPr lang="en-US" altLang="zh-CN" dirty="0"/>
              <a:t>Vector type</a:t>
            </a:r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9F3AEEA-B34B-5244-B4DE-5C84F4AB0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533344"/>
              </p:ext>
            </p:extLst>
          </p:nvPr>
        </p:nvGraphicFramePr>
        <p:xfrm>
          <a:off x="697980" y="1303283"/>
          <a:ext cx="10889128" cy="49963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3179">
                  <a:extLst>
                    <a:ext uri="{9D8B030D-6E8A-4147-A177-3AD203B41FA5}">
                      <a16:colId xmlns:a16="http://schemas.microsoft.com/office/drawing/2014/main" val="3111793608"/>
                    </a:ext>
                  </a:extLst>
                </a:gridCol>
                <a:gridCol w="8885949">
                  <a:extLst>
                    <a:ext uri="{9D8B030D-6E8A-4147-A177-3AD203B41FA5}">
                      <a16:colId xmlns:a16="http://schemas.microsoft.com/office/drawing/2014/main" val="1808015877"/>
                    </a:ext>
                  </a:extLst>
                </a:gridCol>
              </a:tblGrid>
              <a:tr h="7222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向量类型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详细介绍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465284"/>
                  </a:ext>
                </a:extLst>
              </a:tr>
              <a:tr h="14246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图像向量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通过神经网络模型提取图像特征向量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Feature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Map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，特征向量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Feature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Map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提取输入图像的高维信息，如颜色、形状、纹理等，最终可以用于图像识别、检索等任务；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407067"/>
                  </a:ext>
                </a:extLst>
              </a:tr>
              <a:tr h="14246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文本向量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通过词嵌入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Work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Embedding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技术如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Word2Vec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BERT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等生成文本特征向量，文本特征向量包含文本语义高维信息，可以用于文本分类、情感分析等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NLP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任务；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373103"/>
                  </a:ext>
                </a:extLst>
              </a:tr>
              <a:tr h="14246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语音向量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通过声学模型 </a:t>
                      </a:r>
                      <a:r>
                        <a:rPr lang="en-US" altLang="zh-CN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Acoustic Model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从音频信号中提取的音频的频谱特征向量，</a:t>
                      </a:r>
                      <a:r>
                        <a:rPr lang="zh-CN" altLang="en-US" sz="14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频谱特征向量提取</a:t>
                      </a:r>
                      <a:r>
                        <a:rPr lang="zh-CN" altLang="en-US" sz="14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声音的高维特性，如音调、节奏、音色等，可用于语音识别、声纹识别等任务；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505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95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489857"/>
            <a:ext cx="12196763" cy="5520663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3.</a:t>
            </a:r>
            <a:r>
              <a:rPr lang="zh-CN" altLang="en-US" sz="8800" dirty="0"/>
              <a:t> </a:t>
            </a:r>
            <a:r>
              <a:rPr lang="en-US" altLang="zh-CN" sz="8800" dirty="0"/>
              <a:t>Embedding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347082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60FA837-D641-7444-AF41-B69DE8FE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 </a:t>
            </a:r>
            <a:r>
              <a:rPr lang="en-US" altLang="zh-CN" dirty="0"/>
              <a:t>Embedding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2A4E1B-C5AB-574B-BCC1-0FC9E6261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635606"/>
          </a:xfrm>
          <a:ln w="38100">
            <a:solidFill>
              <a:schemeClr val="bg1">
                <a:lumMod val="95000"/>
              </a:schemeClr>
            </a:solidFill>
          </a:ln>
        </p:spPr>
        <p:txBody>
          <a:bodyPr/>
          <a:lstStyle/>
          <a:p>
            <a:r>
              <a:rPr lang="en-US" altLang="zh-CN" b="1" dirty="0"/>
              <a:t>Embedding</a:t>
            </a:r>
            <a:r>
              <a:rPr lang="zh-CN" altLang="en-US" b="1" dirty="0"/>
              <a:t> 介绍：</a:t>
            </a:r>
            <a:r>
              <a:rPr lang="zh-CN" altLang="en-US" dirty="0"/>
              <a:t>非结构化数据转换成向量的过程</a:t>
            </a:r>
            <a:endParaRPr lang="en-US" altLang="zh-CN" dirty="0"/>
          </a:p>
          <a:p>
            <a:r>
              <a:rPr lang="en-US" altLang="zh-CN" b="1" dirty="0"/>
              <a:t>Embedding</a:t>
            </a:r>
            <a:r>
              <a:rPr lang="zh-CN" altLang="en-US" b="1" dirty="0"/>
              <a:t> 作用：</a:t>
            </a:r>
            <a:r>
              <a:rPr lang="zh-CN" altLang="en-US" dirty="0"/>
              <a:t>通过深度学习的训练，将真实世界离散数据，投影到高维数据空间上，通过数据在空间中间的距离体现真实世界的相似度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8B6239-88B1-2E44-84A6-14CE87C640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4866" y="3334466"/>
            <a:ext cx="9455600" cy="318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9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60FA837-D641-7444-AF41-B69DE8FE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2A4E1B-C5AB-574B-BCC1-0FC9E6261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454763"/>
            <a:ext cx="4389799" cy="4735830"/>
          </a:xfrm>
          <a:ln w="3810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Vector Embedding</a:t>
            </a:r>
            <a:r>
              <a:rPr lang="zh-CN" altLang="en-US" b="1" dirty="0"/>
              <a:t>：</a:t>
            </a:r>
            <a:r>
              <a:rPr lang="zh-CN" altLang="en-US" dirty="0"/>
              <a:t>向量嵌入将非数值词语</a:t>
            </a:r>
            <a:r>
              <a:rPr lang="en-US" altLang="zh-CN" dirty="0"/>
              <a:t>/</a:t>
            </a:r>
            <a:r>
              <a:rPr lang="zh-CN" altLang="en-US" dirty="0"/>
              <a:t>符号等非结构化数据，编码成数值向量；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Word</a:t>
            </a:r>
            <a:r>
              <a:rPr lang="zh-CN" altLang="en-US" b="1" dirty="0"/>
              <a:t> </a:t>
            </a:r>
            <a:r>
              <a:rPr lang="en-US" altLang="zh-CN" b="1" dirty="0"/>
              <a:t>Embedding</a:t>
            </a:r>
            <a:r>
              <a:rPr lang="zh-CN" altLang="en-US" b="1" dirty="0"/>
              <a:t>：</a:t>
            </a:r>
            <a:r>
              <a:rPr lang="zh-CN" altLang="en-US" dirty="0"/>
              <a:t>词嵌入通过</a:t>
            </a:r>
            <a:r>
              <a:rPr lang="en-US" altLang="zh-CN" dirty="0"/>
              <a:t>NN</a:t>
            </a:r>
            <a:r>
              <a:rPr lang="zh-CN" altLang="en-US" dirty="0"/>
              <a:t> 来学习，文本中词语作为</a:t>
            </a:r>
            <a:r>
              <a:rPr lang="en-US" altLang="zh-CN" dirty="0"/>
              <a:t>NN</a:t>
            </a:r>
            <a:r>
              <a:rPr lang="zh-CN" altLang="en-US" dirty="0"/>
              <a:t> 网络输入，输出对应词向量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。词向量是一个数值向量，每个数值代表词语的某个特征。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AC604D-E79E-8C43-804B-0932ED4D6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262" y="1454763"/>
            <a:ext cx="6201866" cy="463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5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D80416C-955C-E045-95C2-CD7ADF19B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97DE4B-D394-BE4B-93F0-18210C1685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人类通过不同事物间不同特征来识别种类，</a:t>
            </a:r>
            <a:r>
              <a:rPr lang="en-US" altLang="zh-CN" dirty="0"/>
              <a:t>e.g.</a:t>
            </a:r>
            <a:r>
              <a:rPr lang="zh-CN" altLang="en-US" dirty="0"/>
              <a:t>，如分辨不同种类小猫，可通过体型大小、毛发长度、鼻子长短、脸型等特征区分。</a:t>
            </a:r>
            <a:endParaRPr lang="en-US" altLang="zh-CN" dirty="0"/>
          </a:p>
          <a:p>
            <a:r>
              <a:rPr lang="en-US" altLang="zh-CN" dirty="0"/>
              <a:t>e.g.</a:t>
            </a:r>
            <a:r>
              <a:rPr lang="zh-CN" altLang="en-US" dirty="0"/>
              <a:t>，体型越大的猫在一维度坐标轴右边，得到一个体型特征与一维坐标从 </a:t>
            </a:r>
            <a:r>
              <a:rPr lang="en-US" altLang="zh-CN" dirty="0"/>
              <a:t>0 </a:t>
            </a:r>
            <a:r>
              <a:rPr lang="zh-CN" altLang="en-US" dirty="0"/>
              <a:t>到 </a:t>
            </a:r>
            <a:r>
              <a:rPr lang="en-US" altLang="zh-CN" dirty="0"/>
              <a:t>1</a:t>
            </a:r>
            <a:r>
              <a:rPr lang="zh-CN" altLang="en-US" dirty="0"/>
              <a:t> 对应数值。</a:t>
            </a:r>
            <a:br>
              <a:rPr lang="zh-CN" altLang="en-US" dirty="0"/>
            </a:br>
            <a:endParaRPr lang="zh-CN" altLang="en-US" dirty="0"/>
          </a:p>
          <a:p>
            <a:endParaRPr kumimoji="1"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9C2FBE3-89B2-6141-B4B5-CAB2C57FB89A}"/>
              </a:ext>
            </a:extLst>
          </p:cNvPr>
          <p:cNvGrpSpPr/>
          <p:nvPr/>
        </p:nvGrpSpPr>
        <p:grpSpPr>
          <a:xfrm>
            <a:off x="488244" y="3857625"/>
            <a:ext cx="10885408" cy="1557283"/>
            <a:chOff x="593348" y="3743223"/>
            <a:chExt cx="10885408" cy="155728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22D39BD-ACDD-7446-996E-57166FA30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70674" y="3999865"/>
              <a:ext cx="1037109" cy="1044000"/>
            </a:xfrm>
            <a:prstGeom prst="ellips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4BD3878-5B14-0C4C-9079-CFEBC4B9B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2545" y="3999865"/>
              <a:ext cx="1033507" cy="1044000"/>
            </a:xfrm>
            <a:prstGeom prst="ellips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218959E-B5CB-AF4E-99B5-78AD10629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6895" y="3999865"/>
              <a:ext cx="1044000" cy="1044000"/>
            </a:xfrm>
            <a:prstGeom prst="ellips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57AE87D-6337-DD4B-88AD-CEDC33F5E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76489" y="3999865"/>
              <a:ext cx="1155361" cy="1044000"/>
            </a:xfrm>
            <a:prstGeom prst="ellips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CB997E5-C806-2C47-B78B-D9DEE2256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4024" y="3999865"/>
              <a:ext cx="1065134" cy="1044000"/>
            </a:xfrm>
            <a:prstGeom prst="ellips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DBABE0D-3AD7-A548-961F-3761CE62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8232" y="3999865"/>
              <a:ext cx="1044000" cy="1044000"/>
            </a:xfrm>
            <a:prstGeom prst="ellips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A3B5A26-8CF7-E543-A129-2EA49928E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01628" y="3999865"/>
              <a:ext cx="1050044" cy="1044000"/>
            </a:xfrm>
            <a:prstGeom prst="ellips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94D4A85-4985-8F4C-A9A1-B56122FCB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6057" y="3999865"/>
              <a:ext cx="1044000" cy="1044000"/>
            </a:xfrm>
            <a:prstGeom prst="ellips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012956A-ECB2-E04E-9AE1-CD85D2DFB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4558" y="3999865"/>
              <a:ext cx="1044000" cy="1044000"/>
            </a:xfrm>
            <a:prstGeom prst="ellips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E31B10C-6680-C740-955D-AB87A0539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348" y="3743223"/>
              <a:ext cx="10885408" cy="1557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943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C1F0AD9-02D2-8F4F-BD20-4CA68DB7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6741280-5AAD-954C-8276-C38DE234913F}"/>
              </a:ext>
            </a:extLst>
          </p:cNvPr>
          <p:cNvGrpSpPr/>
          <p:nvPr/>
        </p:nvGrpSpPr>
        <p:grpSpPr>
          <a:xfrm>
            <a:off x="1337196" y="2363800"/>
            <a:ext cx="9522370" cy="4193337"/>
            <a:chOff x="609655" y="1977531"/>
            <a:chExt cx="9785076" cy="430902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D16C45B-0C4A-214D-86EE-4A40D547D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09975" y="4457755"/>
              <a:ext cx="1037109" cy="1044000"/>
            </a:xfrm>
            <a:prstGeom prst="ellips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5418F6A-68FA-0B43-B2D7-EAF2A0E12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70846" y="4053435"/>
              <a:ext cx="1033507" cy="1044000"/>
            </a:xfrm>
            <a:prstGeom prst="ellips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367FC70-AB05-6647-A84F-FA4E2398D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0903" y="4281966"/>
              <a:ext cx="1044000" cy="1044000"/>
            </a:xfrm>
            <a:prstGeom prst="ellips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D42F4CC-42EB-3340-B462-4E69CA9F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3152" y="2249777"/>
              <a:ext cx="1065134" cy="1044000"/>
            </a:xfrm>
            <a:prstGeom prst="ellips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B14BBC9-F82F-FA4F-A388-C14139AAE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44903" y="4575435"/>
              <a:ext cx="1065134" cy="1044000"/>
            </a:xfrm>
            <a:prstGeom prst="ellips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62D2E07-ABD7-8545-B5D7-C36B2B871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4357" y="4465131"/>
              <a:ext cx="1044000" cy="1044000"/>
            </a:xfrm>
            <a:prstGeom prst="ellips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430777C-CD60-054F-984C-249FBC8F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8227" y="4987131"/>
              <a:ext cx="1050044" cy="1044000"/>
            </a:xfrm>
            <a:prstGeom prst="ellips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CB9E0CB-3E03-2F4B-80C1-52F4401D9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30985" y="4647568"/>
              <a:ext cx="1044000" cy="1044000"/>
            </a:xfrm>
            <a:prstGeom prst="ellips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D9CDD71-F446-F64A-93F8-14BEDE143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50635" y="3039761"/>
              <a:ext cx="1044000" cy="1044000"/>
            </a:xfrm>
            <a:prstGeom prst="ellips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41AE015-879B-C549-BFC8-656AF3B5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55" y="1977531"/>
              <a:ext cx="9785076" cy="4309024"/>
            </a:xfrm>
            <a:prstGeom prst="rect">
              <a:avLst/>
            </a:prstGeom>
          </p:spPr>
        </p:pic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74A4F7-0365-8D48-BC28-EBEF35D82A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0221"/>
            <a:ext cx="10963473" cy="5114859"/>
          </a:xfrm>
        </p:spPr>
        <p:txBody>
          <a:bodyPr/>
          <a:lstStyle/>
          <a:p>
            <a:r>
              <a:rPr lang="zh-CN" altLang="en-US" dirty="0"/>
              <a:t>单靠体型特征并不能充分区分不同种类的猫咪，</a:t>
            </a:r>
            <a:r>
              <a:rPr lang="en-US" altLang="zh-CN" dirty="0"/>
              <a:t>e.g.</a:t>
            </a:r>
            <a:r>
              <a:rPr lang="zh-CN" altLang="en-US" dirty="0"/>
              <a:t> 金渐层、银渐层的体型接近，难以通过体型直接区分。因此会增加其它特征，例如毛发颜色。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86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E525EEE-C73D-A54A-AB46-B8D6F309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向量高维表示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44B510F-E783-6E41-BB08-C2767157DD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只要特征维度足够多，能将所有猫区分开来，最后得到一个高维坐标系。</a:t>
            </a:r>
            <a:endParaRPr lang="en-US" altLang="zh-CN" dirty="0"/>
          </a:p>
          <a:p>
            <a:r>
              <a:rPr lang="zh-CN" altLang="en-US" dirty="0"/>
              <a:t>虽然难以想象高维坐标系，但是在向量数组中，只需要向数组中追加数值即可。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57E57E-8F21-7347-BA45-1D9B59C9E6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4866" y="2998137"/>
            <a:ext cx="9455600" cy="318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8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E525EEE-C73D-A54A-AB46-B8D6F309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向量高维表示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44B510F-E783-6E41-BB08-C2767157DD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通过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将 </a:t>
            </a:r>
            <a:r>
              <a:rPr lang="en-US" altLang="zh-CN" dirty="0"/>
              <a:t>Ragdoll</a:t>
            </a:r>
            <a:r>
              <a:rPr lang="zh-CN" altLang="en-US" dirty="0"/>
              <a:t> 和 </a:t>
            </a:r>
            <a:r>
              <a:rPr lang="en-US" altLang="zh-CN" dirty="0"/>
              <a:t>Feline</a:t>
            </a:r>
            <a:r>
              <a:rPr lang="zh-CN" altLang="en-US" dirty="0"/>
              <a:t> 表示为两个不同向量 </a:t>
            </a:r>
            <a:r>
              <a:rPr lang="en-US" altLang="zh-CN" dirty="0"/>
              <a:t>[0100…000]</a:t>
            </a:r>
            <a:r>
              <a:rPr lang="zh-CN" altLang="en-US" dirty="0"/>
              <a:t> 和 </a:t>
            </a:r>
            <a:r>
              <a:rPr lang="en-US" altLang="zh-CN" dirty="0"/>
              <a:t>[0000…0100]</a:t>
            </a:r>
          </a:p>
          <a:p>
            <a:r>
              <a:rPr lang="zh-CN" altLang="en-US" dirty="0"/>
              <a:t>两个向量包含了 </a:t>
            </a:r>
            <a:r>
              <a:rPr lang="en-US" altLang="zh-CN" dirty="0"/>
              <a:t>Ragdoll</a:t>
            </a:r>
            <a:r>
              <a:rPr lang="zh-CN" altLang="en-US" dirty="0"/>
              <a:t> 和 </a:t>
            </a:r>
            <a:r>
              <a:rPr lang="en-US" altLang="zh-CN" dirty="0"/>
              <a:t>Feline</a:t>
            </a:r>
            <a:r>
              <a:rPr lang="zh-CN" altLang="en-US" dirty="0"/>
              <a:t> 特征，计算两向量距离来判断其相似度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ADA8C1-49ED-B741-B0A2-105207864C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4866" y="2998137"/>
            <a:ext cx="9455600" cy="318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7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BF549-48CF-024D-BC52-C3C7C3900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B837D6A-5969-DB4C-99A4-4DF930AF84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向量维度越低，嵌入空间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中特征表示就越紧凑，可能会影响下游任务或模型训练质量。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6564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489857"/>
            <a:ext cx="12196763" cy="5520663"/>
          </a:xfrm>
        </p:spPr>
        <p:txBody>
          <a:bodyPr>
            <a:normAutofit/>
          </a:bodyPr>
          <a:lstStyle/>
          <a:p>
            <a:r>
              <a:rPr lang="en-US" altLang="zh-CN" sz="8800" dirty="0"/>
              <a:t>3.</a:t>
            </a:r>
            <a:r>
              <a:rPr lang="zh-CN" altLang="en-US" sz="8800" dirty="0"/>
              <a:t> </a:t>
            </a:r>
            <a:r>
              <a:rPr lang="en-US" altLang="zh-CN" sz="8800" dirty="0"/>
              <a:t>Summary</a:t>
            </a:r>
            <a:endParaRPr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302478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F162312-C078-2348-A117-D53840E00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向量是 </a:t>
            </a:r>
            <a:r>
              <a:rPr lang="en-US" altLang="zh-CN" dirty="0"/>
              <a:t>AI </a:t>
            </a:r>
            <a:r>
              <a:rPr lang="zh-CN" altLang="en-US" dirty="0"/>
              <a:t>理解世界的通用数据形式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293EE49-355D-B44E-B65F-BD49AEF717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无论游戏、网络、教育、医疗等，各行业领域中使用 </a:t>
            </a:r>
            <a:r>
              <a:rPr lang="en-US" altLang="zh-CN" dirty="0"/>
              <a:t>AI</a:t>
            </a:r>
            <a:r>
              <a:rPr lang="zh-CN" altLang="en-US" dirty="0"/>
              <a:t> 能力和场景越来越多。</a:t>
            </a:r>
            <a:r>
              <a:rPr lang="en-US" altLang="zh-CN" dirty="0"/>
              <a:t>AI</a:t>
            </a:r>
            <a:r>
              <a:rPr lang="zh-CN" altLang="en-US" dirty="0"/>
              <a:t> 框架基本组成为向量 </a:t>
            </a:r>
            <a:r>
              <a:rPr lang="en-US" altLang="zh-CN" dirty="0"/>
              <a:t>+</a:t>
            </a:r>
            <a:r>
              <a:rPr lang="zh-CN" altLang="en-US" dirty="0"/>
              <a:t> 算子，训练和推理时可以看做向量搜索</a:t>
            </a:r>
            <a:r>
              <a:rPr lang="en-US" altLang="zh-CN" dirty="0"/>
              <a:t>/</a:t>
            </a:r>
            <a:r>
              <a:rPr lang="zh-CN" altLang="en-US" dirty="0"/>
              <a:t>索引和向量计算过程。</a:t>
            </a:r>
            <a:endParaRPr lang="en-US" altLang="zh-CN" dirty="0"/>
          </a:p>
          <a:p>
            <a:r>
              <a:rPr lang="zh-CN" altLang="en-US" dirty="0"/>
              <a:t>因此可认为：</a:t>
            </a:r>
            <a:r>
              <a:rPr lang="zh-CN" altLang="en-US" b="1" dirty="0"/>
              <a:t>向量是 </a:t>
            </a:r>
            <a:r>
              <a:rPr lang="en-US" altLang="zh-CN" b="1" dirty="0"/>
              <a:t>AI</a:t>
            </a:r>
            <a:r>
              <a:rPr lang="zh-CN" altLang="en-US" b="1" dirty="0"/>
              <a:t> 理解世界的通用数据形式，未来向量将会成为 </a:t>
            </a:r>
            <a:r>
              <a:rPr lang="en-US" altLang="zh-CN" b="1" dirty="0"/>
              <a:t>AI</a:t>
            </a:r>
            <a:r>
              <a:rPr lang="zh-CN" altLang="en-US" b="1" dirty="0"/>
              <a:t> 的灵魂。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F4FAEC-A303-114E-87DF-23F990629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8139" y="3038518"/>
            <a:ext cx="9380483" cy="33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35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C2B69F3-320E-ED43-B44C-605B85AD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多模态向量化是最终趋势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F2FF5F1-5E14-8743-92ED-DBB0788A8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大模型训练和推理过程，尽管大模型呈现出 </a:t>
            </a:r>
            <a:r>
              <a:rPr lang="en-US" altLang="zh-CN" dirty="0"/>
              <a:t>E2E</a:t>
            </a:r>
            <a:r>
              <a:rPr lang="zh-CN" altLang="en-US" dirty="0"/>
              <a:t> 文本输入输出，但实际模型接触和学习数据并非文本自身，而是向量化文本。</a:t>
            </a:r>
          </a:p>
          <a:p>
            <a:r>
              <a:rPr lang="en-US" altLang="zh-CN" dirty="0"/>
              <a:t>24/25</a:t>
            </a:r>
            <a:r>
              <a:rPr lang="zh-CN" altLang="en-US" dirty="0"/>
              <a:t> 年通过对语音、图片、视频、文本数据进行向量化来训练多模态大模型，将是比较明确技术趋势，只有将一切数据向量化，才能让大模型更加聪明。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D79E8F-B481-744E-AE17-DEF784EC6B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3878" y="3311896"/>
            <a:ext cx="7629005" cy="30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9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2721455-6AD4-294F-8F16-3D3051B88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思考与小结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5DEBC92-376E-F545-B010-37375F488D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zh-CN" altLang="en-US" sz="2000" dirty="0"/>
              <a:t>经历从小</a:t>
            </a:r>
            <a:r>
              <a:rPr lang="zh-CN" altLang="en-US" dirty="0"/>
              <a:t>模型到大模型</a:t>
            </a:r>
            <a:r>
              <a:rPr lang="zh-CN" altLang="en-US" sz="2000" dirty="0"/>
              <a:t>变革，涉及数据量从 </a:t>
            </a:r>
            <a:r>
              <a:rPr lang="en-US" altLang="zh-CN" sz="2000" dirty="0"/>
              <a:t>MB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sz="2000" dirty="0"/>
              <a:t> </a:t>
            </a:r>
            <a:r>
              <a:rPr lang="en-US" altLang="zh-CN" sz="2000" dirty="0"/>
              <a:t>TB</a:t>
            </a:r>
            <a:r>
              <a:rPr lang="zh-CN" altLang="en-US" sz="2000" dirty="0"/>
              <a:t> </a:t>
            </a:r>
            <a:r>
              <a:rPr lang="en-US" altLang="zh-CN" sz="2000" dirty="0"/>
              <a:t>&gt;</a:t>
            </a:r>
            <a:r>
              <a:rPr lang="zh-CN" altLang="en-US" sz="2000" dirty="0"/>
              <a:t> </a:t>
            </a:r>
            <a:r>
              <a:rPr lang="en-US" altLang="zh-CN" sz="2000" dirty="0"/>
              <a:t>PB</a:t>
            </a:r>
            <a:r>
              <a:rPr lang="zh-CN" altLang="en-US" sz="2000" dirty="0"/>
              <a:t>，模型所处理向量越来越大</a:t>
            </a:r>
            <a:r>
              <a:rPr lang="en-US" altLang="zh-CN" sz="2000" dirty="0"/>
              <a:t>/</a:t>
            </a:r>
            <a:r>
              <a:rPr lang="zh-CN" altLang="en-US" sz="2000" dirty="0"/>
              <a:t>多，这引发一个问题：</a:t>
            </a:r>
            <a:r>
              <a:rPr lang="zh-CN" altLang="en-US" sz="2000" b="1" dirty="0"/>
              <a:t>如何有效地存储和处理大规模向量数据？</a:t>
            </a:r>
            <a:endParaRPr lang="en-US" altLang="zh-CN" sz="2000" b="1" dirty="0"/>
          </a:p>
          <a:p>
            <a:r>
              <a:rPr lang="en-US" altLang="zh-CN" sz="2000" dirty="0"/>
              <a:t>AI</a:t>
            </a:r>
            <a:r>
              <a:rPr lang="zh-CN" altLang="en-US" sz="2000" dirty="0"/>
              <a:t> 应用不是简单精确匹配，而是进行复杂相似度检索，如何快速找出与给定向量 </a:t>
            </a:r>
            <a:r>
              <a:rPr lang="en-US" altLang="zh-CN" sz="2000" dirty="0"/>
              <a:t>Vector</a:t>
            </a:r>
            <a:r>
              <a:rPr lang="zh-CN" altLang="en-US" sz="2000" dirty="0"/>
              <a:t> 最相似向量，或查询一定范围内向量 </a:t>
            </a:r>
            <a:r>
              <a:rPr lang="en-US" altLang="zh-CN" sz="2000" dirty="0"/>
              <a:t>Vector</a:t>
            </a:r>
            <a:r>
              <a:rPr lang="zh-CN" altLang="en-US" dirty="0"/>
              <a:t>？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9008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08A0528-F029-DE42-A00A-0ABC707B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162B207-5B6D-1341-A870-8713774DB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896544"/>
          </a:xfrm>
        </p:spPr>
        <p:txBody>
          <a:bodyPr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Maximizing the Potential of LLMs: Using Vector Databases (ruxu.dev)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Maglott</a:t>
            </a:r>
            <a:r>
              <a:rPr lang="en-US" altLang="zh-CN" dirty="0"/>
              <a:t> D</a:t>
            </a:r>
            <a:r>
              <a:rPr lang="zh-CN" altLang="en-US" dirty="0"/>
              <a:t>， </a:t>
            </a:r>
            <a:r>
              <a:rPr lang="en-US" altLang="zh-CN" dirty="0"/>
              <a:t>Ostell J</a:t>
            </a:r>
            <a:r>
              <a:rPr lang="zh-CN" altLang="en-US" dirty="0"/>
              <a:t>， </a:t>
            </a:r>
            <a:r>
              <a:rPr lang="en-US" altLang="zh-CN" dirty="0"/>
              <a:t>Pruitt KD</a:t>
            </a:r>
            <a:r>
              <a:rPr lang="zh-CN" altLang="en-US" dirty="0"/>
              <a:t>， </a:t>
            </a:r>
            <a:r>
              <a:rPr lang="en-US" altLang="zh-CN" dirty="0"/>
              <a:t>Tatusova T. Entrez Gene: gene-centered information at NCBI. Nucleic Acids Res. 2005 Jan 1;33 (Database issue):D54-8.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Wang Y</a:t>
            </a:r>
            <a:r>
              <a:rPr lang="zh-CN" altLang="en-US" dirty="0"/>
              <a:t>， </a:t>
            </a:r>
            <a:r>
              <a:rPr lang="en-US" altLang="zh-CN" dirty="0"/>
              <a:t>Xiao J</a:t>
            </a:r>
            <a:r>
              <a:rPr lang="zh-CN" altLang="en-US" dirty="0"/>
              <a:t>， </a:t>
            </a:r>
            <a:r>
              <a:rPr lang="en-US" altLang="zh-CN" dirty="0"/>
              <a:t>Suzek TO</a:t>
            </a:r>
            <a:r>
              <a:rPr lang="zh-CN" altLang="en-US" dirty="0"/>
              <a:t>， </a:t>
            </a:r>
            <a:r>
              <a:rPr lang="en-US" altLang="zh-CN" dirty="0"/>
              <a:t>Zhang J</a:t>
            </a:r>
            <a:r>
              <a:rPr lang="zh-CN" altLang="en-US" dirty="0"/>
              <a:t>， </a:t>
            </a:r>
            <a:r>
              <a:rPr lang="en-US" altLang="zh-CN" dirty="0"/>
              <a:t>Wang J</a:t>
            </a:r>
            <a:r>
              <a:rPr lang="zh-CN" altLang="en-US" dirty="0"/>
              <a:t>， </a:t>
            </a:r>
            <a:r>
              <a:rPr lang="en-US" altLang="zh-CN" dirty="0"/>
              <a:t>Zhou Z</a:t>
            </a:r>
            <a:r>
              <a:rPr lang="zh-CN" altLang="en-US" dirty="0"/>
              <a:t>， </a:t>
            </a:r>
            <a:r>
              <a:rPr lang="en-US" altLang="zh-CN" dirty="0"/>
              <a:t>Han L</a:t>
            </a:r>
            <a:r>
              <a:rPr lang="zh-CN" altLang="en-US" dirty="0"/>
              <a:t>， </a:t>
            </a:r>
            <a:r>
              <a:rPr lang="en-US" altLang="zh-CN" dirty="0"/>
              <a:t>Karapetyan K</a:t>
            </a:r>
            <a:r>
              <a:rPr lang="zh-CN" altLang="en-US" dirty="0"/>
              <a:t>， </a:t>
            </a:r>
            <a:r>
              <a:rPr lang="en-US" altLang="zh-CN" dirty="0"/>
              <a:t>Dracheva S</a:t>
            </a:r>
            <a:r>
              <a:rPr lang="zh-CN" altLang="en-US" dirty="0"/>
              <a:t>， </a:t>
            </a:r>
            <a:r>
              <a:rPr lang="en-US" altLang="zh-CN" dirty="0"/>
              <a:t>Shoemaker BA</a:t>
            </a:r>
            <a:r>
              <a:rPr lang="zh-CN" altLang="en-US" dirty="0"/>
              <a:t>， </a:t>
            </a:r>
            <a:r>
              <a:rPr lang="en-US" altLang="zh-CN" dirty="0"/>
              <a:t>Bolton E</a:t>
            </a:r>
            <a:r>
              <a:rPr lang="zh-CN" altLang="en-US" dirty="0"/>
              <a:t>， </a:t>
            </a:r>
            <a:r>
              <a:rPr lang="en-US" altLang="zh-CN" dirty="0"/>
              <a:t>Gindulyte A</a:t>
            </a:r>
            <a:r>
              <a:rPr lang="zh-CN" altLang="en-US" dirty="0"/>
              <a:t>， </a:t>
            </a:r>
            <a:r>
              <a:rPr lang="en-US" altLang="zh-CN" dirty="0"/>
              <a:t>Bryant SH. PubChem's BioAssay Database. Nucleic Acids Res. 2012 Jan;40 (Database issue):D400-12.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Torng</a:t>
            </a:r>
            <a:r>
              <a:rPr lang="en-US" altLang="zh-CN" dirty="0"/>
              <a:t> W</a:t>
            </a:r>
            <a:r>
              <a:rPr lang="zh-CN" altLang="en-US" dirty="0"/>
              <a:t>， </a:t>
            </a:r>
            <a:r>
              <a:rPr lang="en-US" altLang="zh-CN" dirty="0"/>
              <a:t>Altman RB. 3D deep convolutional neural networks for amino acid environment similarity analysis. BMC Bioinformatics. 2017 Mar 16;18 (1):302.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Zheng S</a:t>
            </a:r>
            <a:r>
              <a:rPr lang="zh-CN" altLang="en-US" dirty="0"/>
              <a:t>， </a:t>
            </a:r>
            <a:r>
              <a:rPr lang="en-US" altLang="zh-CN" dirty="0"/>
              <a:t>Shao W</a:t>
            </a:r>
            <a:r>
              <a:rPr lang="zh-CN" altLang="en-US" dirty="0"/>
              <a:t>， </a:t>
            </a:r>
            <a:r>
              <a:rPr lang="en-US" altLang="zh-CN" dirty="0"/>
              <a:t>Chen L. UniVec: a database of gene expression vectors for PCA based gene similarity search. BMC Genomics. 2017 Dec 6;18 (Suppl 10):918.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Manning CD</a:t>
            </a:r>
            <a:r>
              <a:rPr lang="zh-CN" altLang="en-US" dirty="0"/>
              <a:t>， </a:t>
            </a:r>
            <a:r>
              <a:rPr lang="en-US" altLang="zh-CN" dirty="0"/>
              <a:t>Raghavan P</a:t>
            </a:r>
            <a:r>
              <a:rPr lang="zh-CN" altLang="en-US" dirty="0"/>
              <a:t>， </a:t>
            </a:r>
            <a:r>
              <a:rPr lang="en-US" altLang="zh-CN" dirty="0"/>
              <a:t>Schütze H. Introduction to Information Retrieval. Cambridge: Cambridge University Press</a:t>
            </a:r>
            <a:r>
              <a:rPr lang="zh-CN" altLang="en-US" dirty="0"/>
              <a:t>， </a:t>
            </a:r>
            <a:r>
              <a:rPr lang="en-US" altLang="zh-CN" dirty="0"/>
              <a:t>2008.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Mikolov</a:t>
            </a:r>
            <a:r>
              <a:rPr lang="zh-CN" altLang="en-US" dirty="0"/>
              <a:t>， </a:t>
            </a:r>
            <a:r>
              <a:rPr lang="en-US" altLang="zh-CN" dirty="0"/>
              <a:t>Tomas</a:t>
            </a:r>
            <a:r>
              <a:rPr lang="zh-CN" altLang="en-US" dirty="0"/>
              <a:t>， </a:t>
            </a:r>
            <a:r>
              <a:rPr lang="en-US" altLang="zh-CN" dirty="0"/>
              <a:t>et al. "Efficient estimation of word representations in vector space." arXiv preprint arXiv:1301.3781 (2013).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Andoni</a:t>
            </a:r>
            <a:r>
              <a:rPr lang="zh-CN" altLang="en-US" dirty="0"/>
              <a:t>， </a:t>
            </a:r>
            <a:r>
              <a:rPr lang="en-US" altLang="zh-CN" dirty="0"/>
              <a:t>Alexandr</a:t>
            </a:r>
            <a:r>
              <a:rPr lang="zh-CN" altLang="en-US" dirty="0"/>
              <a:t>， </a:t>
            </a:r>
            <a:r>
              <a:rPr lang="en-US" altLang="zh-CN" dirty="0"/>
              <a:t>and Piotr Indyk. "Near-optimal hashing algorithms for approximate nearest neighbor in high dimensions." Communications of the ACM 51.1 (2008): 117-122.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(2010):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Ge</a:t>
            </a:r>
            <a:r>
              <a:rPr lang="zh-CN" altLang="en-US" dirty="0"/>
              <a:t>， </a:t>
            </a:r>
            <a:r>
              <a:rPr lang="en-US" altLang="zh-CN" dirty="0"/>
              <a:t>Tiezheng</a:t>
            </a:r>
            <a:r>
              <a:rPr lang="zh-CN" altLang="en-US" dirty="0"/>
              <a:t>， </a:t>
            </a:r>
            <a:r>
              <a:rPr lang="en-US" altLang="zh-CN" dirty="0"/>
              <a:t>et al. "Optimized product quantization." IEEE transactions on pattern analysis and machine intelligence 36.4 (2013): 744-755.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zh-CN" altLang="en-US" dirty="0"/>
              <a:t>， </a:t>
            </a:r>
            <a:r>
              <a:rPr lang="en-US" altLang="zh-CN" dirty="0"/>
              <a:t>Artem</a:t>
            </a:r>
            <a:r>
              <a:rPr lang="zh-CN" altLang="en-US" dirty="0"/>
              <a:t>， </a:t>
            </a:r>
            <a:r>
              <a:rPr lang="en-US" altLang="zh-CN" dirty="0"/>
              <a:t>and Victor Lempitsky. "The inverted multi-index." IEEE transactions on pattern analysis and machine intelligence 37.6 (2014): 1247-1260.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https://www.bilibili.com/video/BV11a4y1c7SW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https://www.bilibili.com/video/BV1BM4y177Dk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https://www.pinecone.io/learn/vector-database/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  <a:tabLst>
                <a:tab pos="5235575" algn="l"/>
              </a:tabLst>
            </a:pPr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https://github.com/guangzhengli/ChatFiles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https://github.com/guangzhengli/vectorhub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https://www.anthropic.com/index/100k-context-windows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https://js.langchain.com/docs/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https://github.com/weaviate/weaviate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https://redis.io/docs/interact/search-and-query/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126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835CF-64BF-D04E-8254-B42CA730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3DBE8-5925-7242-A865-4F5FA1BE15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1"/>
          <a:lstStyle/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Muja M</a:t>
            </a:r>
            <a:r>
              <a:rPr lang="zh-CN" altLang="en-US" dirty="0"/>
              <a:t>， </a:t>
            </a:r>
            <a:r>
              <a:rPr lang="en-US" altLang="zh-CN" dirty="0"/>
              <a:t>Lowe DG. Fast approximate nearest neighbors with automatic algorithm configuration. VISAPP (1). 2009 Feb 4:331-40.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Jégou</a:t>
            </a:r>
            <a:r>
              <a:rPr lang="zh-CN" altLang="en-US" dirty="0"/>
              <a:t>， </a:t>
            </a:r>
            <a:r>
              <a:rPr lang="en-US" altLang="zh-CN" dirty="0" err="1"/>
              <a:t>Hervé</a:t>
            </a:r>
            <a:r>
              <a:rPr lang="zh-CN" altLang="en-US" dirty="0"/>
              <a:t>， </a:t>
            </a:r>
            <a:r>
              <a:rPr lang="en-US" altLang="zh-CN" dirty="0"/>
              <a:t>et al. "Product quantization for nearest neighbor search." IEEE transactions on pattern analysis and machine intelligence 33.1 (2011): 117-128.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/>
              <a:t>Chen</a:t>
            </a:r>
            <a:r>
              <a:rPr lang="zh-CN" altLang="en-US" dirty="0"/>
              <a:t>， </a:t>
            </a:r>
            <a:r>
              <a:rPr lang="en-US" altLang="zh-CN" dirty="0" err="1"/>
              <a:t>Zhenjie</a:t>
            </a:r>
            <a:r>
              <a:rPr lang="zh-CN" altLang="en-US" dirty="0"/>
              <a:t>， </a:t>
            </a:r>
            <a:r>
              <a:rPr lang="en-US" altLang="zh-CN" dirty="0"/>
              <a:t>and </a:t>
            </a:r>
            <a:r>
              <a:rPr lang="en-US" altLang="zh-CN" dirty="0" err="1"/>
              <a:t>Jingqi</a:t>
            </a:r>
            <a:r>
              <a:rPr lang="en-US" altLang="zh-CN" dirty="0"/>
              <a:t> Yan. "Fast KNN search for big data with set compression tree and best bin first." 2016 2nd International Conference on Cloud Computing and Internet of Things (CCIOT). IEEE</a:t>
            </a:r>
            <a:r>
              <a:rPr lang="zh-CN" altLang="en-US" dirty="0"/>
              <a:t>， </a:t>
            </a:r>
            <a:r>
              <a:rPr lang="en-US" altLang="zh-CN" dirty="0"/>
              <a:t>2016.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Dehmamy</a:t>
            </a:r>
            <a:r>
              <a:rPr lang="zh-CN" altLang="en-US" dirty="0"/>
              <a:t>， </a:t>
            </a:r>
            <a:r>
              <a:rPr lang="en-US" altLang="zh-CN" dirty="0" err="1"/>
              <a:t>Nima</a:t>
            </a:r>
            <a:r>
              <a:rPr lang="zh-CN" altLang="en-US" dirty="0"/>
              <a:t>， </a:t>
            </a:r>
            <a:r>
              <a:rPr lang="en-US" altLang="zh-CN" dirty="0"/>
              <a:t>Albert-László </a:t>
            </a:r>
            <a:r>
              <a:rPr lang="en-US" altLang="zh-CN" dirty="0" err="1"/>
              <a:t>Barabási</a:t>
            </a:r>
            <a:r>
              <a:rPr lang="zh-CN" altLang="en-US" dirty="0"/>
              <a:t>， </a:t>
            </a:r>
            <a:r>
              <a:rPr lang="en-US" altLang="zh-CN" dirty="0"/>
              <a:t>and Rose Yu. "Understanding the representation power of graph neural networks in learning graph topology." Advances in Neural Information Processing Systems 32 (2019).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Babenko</a:t>
            </a:r>
            <a:r>
              <a:rPr lang="en-US" altLang="zh-CN" dirty="0"/>
              <a:t> A</a:t>
            </a:r>
            <a:r>
              <a:rPr lang="zh-CN" altLang="en-US" dirty="0"/>
              <a:t>， </a:t>
            </a:r>
            <a:r>
              <a:rPr lang="en-US" altLang="zh-CN" dirty="0" err="1"/>
              <a:t>Lempitsky</a:t>
            </a:r>
            <a:r>
              <a:rPr lang="en-US" altLang="zh-CN" dirty="0"/>
              <a:t> V. The inverted multi-index. IEEE transactions on pattern analysis and machine intelligence. 2014 Jun 7;37 (6):1247-60.</a:t>
            </a: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 err="1"/>
              <a:t>Datar</a:t>
            </a:r>
            <a:r>
              <a:rPr lang="en-US" altLang="zh-CN" dirty="0"/>
              <a:t> M</a:t>
            </a:r>
            <a:r>
              <a:rPr lang="zh-CN" altLang="en-US" dirty="0"/>
              <a:t>， </a:t>
            </a:r>
            <a:r>
              <a:rPr lang="en-US" altLang="zh-CN" dirty="0" err="1"/>
              <a:t>Immorlica</a:t>
            </a:r>
            <a:r>
              <a:rPr lang="en-US" altLang="zh-CN" dirty="0"/>
              <a:t> N</a:t>
            </a:r>
            <a:r>
              <a:rPr lang="zh-CN" altLang="en-US" dirty="0"/>
              <a:t>， </a:t>
            </a:r>
            <a:r>
              <a:rPr lang="en-US" altLang="zh-CN" dirty="0" err="1"/>
              <a:t>Indyk</a:t>
            </a:r>
            <a:r>
              <a:rPr lang="en-US" altLang="zh-CN" dirty="0"/>
              <a:t> P</a:t>
            </a:r>
            <a:r>
              <a:rPr lang="zh-CN" altLang="en-US" dirty="0"/>
              <a:t>， </a:t>
            </a:r>
            <a:r>
              <a:rPr lang="en-US" altLang="zh-CN" dirty="0" err="1"/>
              <a:t>Mirrokni</a:t>
            </a:r>
            <a:r>
              <a:rPr lang="en-US" altLang="zh-CN" dirty="0"/>
              <a:t> VS. Locality-sensitive hashing scheme based on p-stable distributions. Proceedings of the twentieth annual symposium on Computational geometry. 2004 Jun 8:253-62.</a:t>
            </a:r>
            <a:endParaRPr lang="en-US" altLang="zh-CN" dirty="0">
              <a:cs typeface="Futura Medium" panose="020B0602020204020303" pitchFamily="34" charset="-79"/>
            </a:endParaRPr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https://www.pinecone.io/learn/series/faiss/locality-sensitive-hashing/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https://www.pinecone.io/learn/series/faiss/product-quantization/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  <a:tabLst>
                <a:tab pos="5235575" algn="l"/>
              </a:tabLst>
            </a:pPr>
            <a:r>
              <a:rPr lang="en-US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https://www.pinecone.io/learn/series/faiss/locality-sensitive-hashing-random-projection/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https://www.youtube.com/watch?v=QvKMwLjdK-s&amp;t=168s&amp;ab_channel=JamesBriggs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https://www.pinecone.io/learn/series/faiss/faiss-tutorial/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https://www.youtube.com/watch?v=sKyvsdEv6rk&amp;ab_channel=JamesBriggs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https://www.pinecone.io/learn/vector-similarity/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https://github.com/chroma-core/chroma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https://github.com/milvus-io/milvus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https://www.pinecone.io/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https://github.com/qdrant/qdrant</a:t>
            </a:r>
            <a:endParaRPr lang="en-US" altLang="zh-CN" dirty="0"/>
          </a:p>
          <a:p>
            <a:pPr marL="363538" indent="-363538" eaLnBrk="1" latinLnBrk="1" hangingPunct="1">
              <a:lnSpc>
                <a:spcPct val="100000"/>
              </a:lnSpc>
              <a:spcAft>
                <a:spcPts val="300"/>
              </a:spcAft>
            </a:pPr>
            <a:r>
              <a:rPr lang="en-US" altLang="zh-CN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https://github.com/typesense/typesense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999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向量与检索：</a:t>
            </a:r>
            <a:r>
              <a:rPr lang="zh-CN" altLang="en-US" sz="2000" dirty="0">
                <a:latin typeface="Gill Sans MT" panose="020B0502020104020203" pitchFamily="34" charset="0"/>
              </a:rPr>
              <a:t>向量 </a:t>
            </a:r>
            <a:r>
              <a:rPr lang="en-US" altLang="zh-CN" sz="2000" dirty="0">
                <a:latin typeface="Gill Sans MT" panose="020B0502020104020203" pitchFamily="34" charset="0"/>
              </a:rPr>
              <a:t>Vector</a:t>
            </a:r>
            <a:r>
              <a:rPr lang="zh-CN" altLang="en-US" sz="2000" dirty="0">
                <a:latin typeface="Gill Sans MT" panose="020B0502020104020203" pitchFamily="34" charset="0"/>
              </a:rPr>
              <a:t> 的表示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Embedding</a:t>
            </a:r>
            <a:r>
              <a:rPr lang="zh-CN" altLang="en-US" sz="2000" dirty="0">
                <a:latin typeface="Gill Sans MT" panose="020B0502020104020203" pitchFamily="34" charset="0"/>
              </a:rPr>
              <a:t> 原理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向量数据库：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向量数据库原理、功能、特点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大模型关系：</a:t>
            </a:r>
            <a:r>
              <a:rPr lang="zh-CN" altLang="en-US" sz="2000" dirty="0">
                <a:latin typeface="Gill Sans MT" panose="020B0502020104020203" pitchFamily="34" charset="0"/>
              </a:rPr>
              <a:t>向量数据库遇到大模型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大模型与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应用场景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相似性搜索：</a:t>
            </a:r>
            <a:r>
              <a:rPr lang="en-US" altLang="zh-CN" sz="2000" dirty="0">
                <a:latin typeface="Gill Sans MT" panose="020B0502020104020203" pitchFamily="34" charset="0"/>
              </a:rPr>
              <a:t>K-Means</a:t>
            </a:r>
            <a:r>
              <a:rPr lang="zh-CN" altLang="en-US" sz="2000" dirty="0">
                <a:latin typeface="Gill Sans MT" panose="020B0502020104020203" pitchFamily="34" charset="0"/>
              </a:rPr>
              <a:t> 聚类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Faiss </a:t>
            </a:r>
            <a:r>
              <a:rPr lang="zh-CN" altLang="en-US" sz="2000" dirty="0">
                <a:latin typeface="Gill Sans MT" panose="020B0502020104020203" pitchFamily="34" charset="0"/>
              </a:rPr>
              <a:t>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PQ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IVF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HNSW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相似性度量：</a:t>
            </a:r>
            <a:r>
              <a:rPr lang="zh-CN" altLang="en-US" sz="2000" dirty="0">
                <a:latin typeface="Gill Sans MT" panose="020B0502020104020203" pitchFamily="34" charset="0"/>
              </a:rPr>
              <a:t>欧氏距离（</a:t>
            </a:r>
            <a:r>
              <a:rPr lang="en-US" altLang="zh-CN" sz="2000" dirty="0">
                <a:latin typeface="Gill Sans MT" panose="020B0502020104020203" pitchFamily="34" charset="0"/>
              </a:rPr>
              <a:t>L2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内积（</a:t>
            </a:r>
            <a:r>
              <a:rPr lang="en-US" altLang="zh-CN" sz="2000" dirty="0">
                <a:latin typeface="Gill Sans MT" panose="020B0502020104020203" pitchFamily="34" charset="0"/>
              </a:rPr>
              <a:t>IP</a:t>
            </a:r>
            <a:r>
              <a:rPr lang="zh-CN" altLang="en-US" sz="2000" dirty="0">
                <a:latin typeface="Gill Sans MT" panose="020B0502020104020203" pitchFamily="34" charset="0"/>
              </a:rPr>
              <a:t>）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其他度量方式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通用性架构：</a:t>
            </a:r>
            <a:r>
              <a:rPr lang="zh-CN" altLang="en-US" sz="2000" dirty="0">
                <a:latin typeface="Gill Sans MT" panose="020B0502020104020203" pitchFamily="34" charset="0"/>
              </a:rPr>
              <a:t>通用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架构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KDB</a:t>
            </a:r>
            <a:r>
              <a:rPr lang="zh-CN" altLang="en-US" sz="2000" dirty="0">
                <a:latin typeface="Gill Sans MT" panose="020B0502020104020203" pitchFamily="34" charset="0"/>
              </a:rPr>
              <a:t> 架构示例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对比与小结：</a:t>
            </a:r>
            <a:r>
              <a:rPr lang="zh-CN" altLang="en-US" sz="2000" dirty="0">
                <a:latin typeface="Gill Sans MT" panose="020B0502020104020203" pitchFamily="34" charset="0"/>
              </a:rPr>
              <a:t>业界向量数据库横向对比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Vector-DB</a:t>
            </a:r>
            <a:r>
              <a:rPr lang="zh-CN" altLang="en-US" sz="2000" dirty="0">
                <a:latin typeface="Gill Sans MT" panose="020B0502020104020203" pitchFamily="34" charset="0"/>
              </a:rPr>
              <a:t> 小结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F14968-8C3A-7546-85FC-ECC61307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数据处理之向量数据库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B5A996-3989-8640-92A1-0890ADB37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332333"/>
            <a:ext cx="6663559" cy="50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7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00C0EC8-E468-2747-A341-9DB085A4D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BCDAE8-F168-8F44-8DD4-BB3013C16C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atinLnBrk="1"/>
            <a:r>
              <a:rPr lang="zh-CN" altLang="en-US" dirty="0"/>
              <a:t>向量数据库 </a:t>
            </a:r>
            <a:r>
              <a:rPr lang="en-US" altLang="zh-CN" dirty="0"/>
              <a:t>Vector-DB</a:t>
            </a:r>
            <a:r>
              <a:rPr lang="zh-CN" altLang="en-US" dirty="0"/>
              <a:t> 对大模型的价值和意义是什么？</a:t>
            </a:r>
            <a:endParaRPr lang="en-US" altLang="zh-CN" dirty="0"/>
          </a:p>
          <a:p>
            <a:pPr latinLnBrk="1"/>
            <a:r>
              <a:rPr lang="zh-CN" altLang="en-US" dirty="0"/>
              <a:t>向量数据库 </a:t>
            </a:r>
            <a:r>
              <a:rPr lang="en-US" altLang="zh-CN" dirty="0"/>
              <a:t>Vector-DB</a:t>
            </a:r>
            <a:r>
              <a:rPr lang="zh-CN" altLang="en-US" dirty="0"/>
              <a:t> 会不会随着大模型能力的提升而被代替？</a:t>
            </a:r>
          </a:p>
          <a:p>
            <a:pPr latinLnBrk="1"/>
            <a:r>
              <a:rPr lang="zh-CN" altLang="en-US" dirty="0"/>
              <a:t>围绕着大模型配套软件开发工具，向量数据库处于什么样的角色定位？</a:t>
            </a:r>
          </a:p>
        </p:txBody>
      </p:sp>
    </p:spTree>
    <p:extLst>
      <p:ext uri="{BB962C8B-B14F-4D97-AF65-F5344CB8AC3E}">
        <p14:creationId xmlns:p14="http://schemas.microsoft.com/office/powerpoint/2010/main" val="423316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、背景介绍</a:t>
            </a:r>
          </a:p>
        </p:txBody>
      </p:sp>
    </p:spTree>
    <p:extLst>
      <p:ext uri="{BB962C8B-B14F-4D97-AF65-F5344CB8AC3E}">
        <p14:creationId xmlns:p14="http://schemas.microsoft.com/office/powerpoint/2010/main" val="335370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BFEAFFF-047F-8049-AB77-CB65D1D1D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背景介绍 </a:t>
            </a:r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B5D75F-462C-9344-BCFF-41D0352CE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9710"/>
            <a:ext cx="10963473" cy="5125370"/>
          </a:xfrm>
        </p:spPr>
        <p:txBody>
          <a:bodyPr/>
          <a:lstStyle/>
          <a:p>
            <a:r>
              <a:rPr lang="zh-CN" altLang="en-US" dirty="0"/>
              <a:t>互联网非结构化数据以惊人速度增长，</a:t>
            </a:r>
            <a:r>
              <a:rPr lang="en-US" altLang="zh-CN" dirty="0"/>
              <a:t>e.g.</a:t>
            </a:r>
            <a:r>
              <a:rPr lang="zh-CN" altLang="en-US" dirty="0"/>
              <a:t> 文档、图像、视频和普通文本等形式。传统数据库针对结构化数据建立，处理非结构化数据变得越来越困难。</a:t>
            </a:r>
            <a:endParaRPr lang="en-US" altLang="zh-CN" dirty="0"/>
          </a:p>
          <a:p>
            <a:r>
              <a:rPr lang="zh-CN" altLang="en-US" dirty="0"/>
              <a:t>仅通过关键词分析、数据分类不足以完全表示挖掘和学习复杂数据所蕴含知识，特别在 </a:t>
            </a:r>
            <a:r>
              <a:rPr lang="en-US" altLang="zh-CN" dirty="0"/>
              <a:t>AI</a:t>
            </a:r>
            <a:r>
              <a:rPr lang="zh-CN" altLang="en-US" dirty="0"/>
              <a:t> 一切皆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时代。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4396DF-6683-484B-B30E-E879F1FECC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5371" y="3395804"/>
            <a:ext cx="7620000" cy="29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41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E0869CB-6E4E-C84D-941F-EDB13553B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与 </a:t>
            </a:r>
            <a:r>
              <a:rPr lang="en-US" altLang="zh-CN" dirty="0"/>
              <a:t>Vector</a:t>
            </a:r>
            <a:r>
              <a:rPr lang="zh-CN" altLang="en-US" dirty="0"/>
              <a:t> 的关系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690DE29-0D3F-AD43-8678-4C8E2E6DD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0221"/>
            <a:ext cx="10963473" cy="5114859"/>
          </a:xfrm>
        </p:spPr>
        <p:txBody>
          <a:bodyPr/>
          <a:lstStyle/>
          <a:p>
            <a:r>
              <a:rPr lang="zh-CN" altLang="en-US" dirty="0"/>
              <a:t>移动互联网 </a:t>
            </a:r>
            <a:r>
              <a:rPr lang="en-US" altLang="zh-CN" dirty="0"/>
              <a:t>JSON </a:t>
            </a:r>
            <a:r>
              <a:rPr lang="zh-CN" altLang="en-US" dirty="0"/>
              <a:t>支撑大规模灵活数据存储的通用格式，推动 </a:t>
            </a:r>
            <a:r>
              <a:rPr lang="en-US" altLang="zh-CN" dirty="0"/>
              <a:t>MongoDB </a:t>
            </a:r>
            <a:r>
              <a:rPr lang="zh-CN" altLang="en-US" dirty="0"/>
              <a:t>流行；</a:t>
            </a:r>
            <a:endParaRPr lang="en-US" altLang="zh-CN" dirty="0"/>
          </a:p>
          <a:p>
            <a:r>
              <a:rPr lang="en-US" altLang="zh-CN" dirty="0"/>
              <a:t>AI </a:t>
            </a:r>
            <a:r>
              <a:rPr lang="zh-CN" altLang="en-US" dirty="0"/>
              <a:t>时代向量 </a:t>
            </a:r>
            <a:r>
              <a:rPr lang="en-US" altLang="zh-CN" dirty="0"/>
              <a:t>Vector</a:t>
            </a:r>
            <a:r>
              <a:rPr lang="zh-CN" altLang="en-US" dirty="0"/>
              <a:t> 作为神经网络基本数据结构，</a:t>
            </a:r>
            <a:r>
              <a:rPr lang="en-US" altLang="zh-CN" dirty="0"/>
              <a:t>Vector</a:t>
            </a:r>
            <a:r>
              <a:rPr lang="zh-CN" altLang="en-US" dirty="0"/>
              <a:t> 也是大模型理解世界数据形式。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3AD918-512A-414B-A2C4-9DE09499DA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6662" y="2792060"/>
            <a:ext cx="3005958" cy="35318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BEE55C-DAA7-B14B-BB9A-7C9DE07440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9270" y="2792060"/>
            <a:ext cx="3005958" cy="353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5301465-72B4-CD4C-BD46-77B0DCE51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神经网络的基本组成回顾 </a:t>
            </a:r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855" name="PlaceHolder 2"/>
          <p:cNvSpPr>
            <a:spLocks noGrp="1"/>
          </p:cNvSpPr>
          <p:nvPr>
            <p:ph sz="half" idx="1"/>
          </p:nvPr>
        </p:nvSpPr>
        <p:spPr>
          <a:xfrm>
            <a:off x="623635" y="2256306"/>
            <a:ext cx="10963473" cy="409877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30000"/>
              </a:lnSpc>
              <a:spcBef>
                <a:spcPts val="561"/>
              </a:spcBef>
              <a:buClr>
                <a:srgbClr val="1A1A1A"/>
              </a:buClr>
              <a:buSzPct val="90000"/>
              <a:buNone/>
            </a:pPr>
            <a:r>
              <a:rPr lang="zh-CN" altLang="en-US" sz="1800" b="1" spc="-1" dirty="0">
                <a:solidFill>
                  <a:srgbClr val="FFC000"/>
                </a:solidFill>
                <a:latin typeface="+mj-ea"/>
                <a:ea typeface="+mj-ea"/>
              </a:rPr>
              <a:t>基本数据结构：</a:t>
            </a:r>
            <a:r>
              <a:rPr lang="en-US" sz="1800" b="1" spc="-1" dirty="0">
                <a:solidFill>
                  <a:srgbClr val="FFC000"/>
                </a:solidFill>
                <a:latin typeface="+mj-ea"/>
                <a:ea typeface="+mj-ea"/>
              </a:rPr>
              <a:t>Tensor </a:t>
            </a:r>
            <a:r>
              <a:rPr lang="zh-CN" altLang="en-US" sz="1800" b="1" spc="-1" dirty="0">
                <a:solidFill>
                  <a:srgbClr val="FFC000"/>
                </a:solidFill>
                <a:latin typeface="+mj-ea"/>
                <a:ea typeface="+mj-ea"/>
              </a:rPr>
              <a:t>张量</a:t>
            </a:r>
            <a:endParaRPr lang="en-US" sz="1800" b="1" spc="-1" dirty="0">
              <a:solidFill>
                <a:srgbClr val="FFC000"/>
              </a:solidFill>
              <a:latin typeface="+mj-ea"/>
              <a:ea typeface="+mj-ea"/>
            </a:endParaRPr>
          </a:p>
          <a:p>
            <a:pPr marL="457200" lvl="1" indent="-228600">
              <a:lnSpc>
                <a:spcPct val="130000"/>
              </a:lnSpc>
              <a:spcBef>
                <a:spcPts val="400"/>
              </a:spcBef>
              <a:buClr>
                <a:srgbClr val="1A1A1A"/>
              </a:buClr>
              <a:buSzPct val="90000"/>
              <a:buFont typeface="Wingdings" charset="2"/>
              <a:buChar char=""/>
            </a:pPr>
            <a:r>
              <a:rPr lang="en-US" sz="1800" spc="-1" dirty="0">
                <a:solidFill>
                  <a:srgbClr val="384056"/>
                </a:solidFill>
                <a:latin typeface="+mj-ea"/>
                <a:ea typeface="+mj-ea"/>
              </a:rPr>
              <a:t>Tensor</a:t>
            </a:r>
            <a:r>
              <a:rPr lang="zh-CN" altLang="en-US" sz="1800" spc="-1" dirty="0">
                <a:solidFill>
                  <a:srgbClr val="384056"/>
                </a:solidFill>
                <a:latin typeface="+mj-ea"/>
                <a:ea typeface="+mj-ea"/>
              </a:rPr>
              <a:t>形状： </a:t>
            </a:r>
            <a:r>
              <a:rPr lang="en-US" sz="1800" spc="-1" dirty="0">
                <a:solidFill>
                  <a:srgbClr val="384056"/>
                </a:solidFill>
                <a:latin typeface="+mj-ea"/>
                <a:ea typeface="+mj-ea"/>
              </a:rPr>
              <a:t>[2, 3, 4</a:t>
            </a:r>
            <a:r>
              <a:rPr lang="en-US" altLang="zh-CN" sz="1800" spc="-1" dirty="0">
                <a:solidFill>
                  <a:srgbClr val="384056"/>
                </a:solidFill>
                <a:latin typeface="+mj-ea"/>
                <a:ea typeface="+mj-ea"/>
              </a:rPr>
              <a:t>,</a:t>
            </a:r>
            <a:r>
              <a:rPr lang="zh-CN" altLang="en-US" sz="1800" spc="-1" dirty="0">
                <a:solidFill>
                  <a:srgbClr val="384056"/>
                </a:solidFill>
                <a:latin typeface="+mj-ea"/>
                <a:ea typeface="+mj-ea"/>
              </a:rPr>
              <a:t> </a:t>
            </a:r>
            <a:r>
              <a:rPr lang="en-US" altLang="zh-CN" sz="1800" spc="-1" dirty="0">
                <a:solidFill>
                  <a:srgbClr val="384056"/>
                </a:solidFill>
                <a:latin typeface="+mj-ea"/>
                <a:ea typeface="+mj-ea"/>
              </a:rPr>
              <a:t>5</a:t>
            </a:r>
            <a:r>
              <a:rPr lang="en-US" sz="1800" spc="-1" dirty="0">
                <a:solidFill>
                  <a:srgbClr val="384056"/>
                </a:solidFill>
                <a:latin typeface="+mj-ea"/>
                <a:ea typeface="+mj-ea"/>
              </a:rPr>
              <a:t>]</a:t>
            </a:r>
          </a:p>
          <a:p>
            <a:pPr marL="457200" lvl="1" indent="-228600">
              <a:lnSpc>
                <a:spcPct val="130000"/>
              </a:lnSpc>
              <a:spcBef>
                <a:spcPts val="400"/>
              </a:spcBef>
              <a:buClr>
                <a:srgbClr val="1A1A1A"/>
              </a:buClr>
              <a:buSzPct val="90000"/>
              <a:buFont typeface="Wingdings" charset="2"/>
              <a:buChar char=""/>
            </a:pPr>
            <a:r>
              <a:rPr lang="zh-CN" altLang="en-US" sz="1800" spc="-1" dirty="0">
                <a:solidFill>
                  <a:srgbClr val="384056"/>
                </a:solidFill>
                <a:latin typeface="+mj-ea"/>
                <a:ea typeface="+mj-ea"/>
              </a:rPr>
              <a:t>元素类型：</a:t>
            </a:r>
            <a:r>
              <a:rPr lang="en-US" sz="1800" spc="-1" dirty="0">
                <a:solidFill>
                  <a:srgbClr val="384056"/>
                </a:solidFill>
                <a:latin typeface="+mj-ea"/>
                <a:ea typeface="+mj-ea"/>
              </a:rPr>
              <a:t>int, float, string, etc.</a:t>
            </a:r>
            <a:endParaRPr lang="en-US" sz="1800" b="0" spc="-1" dirty="0">
              <a:solidFill>
                <a:srgbClr val="384056"/>
              </a:solidFill>
              <a:latin typeface="+mj-ea"/>
              <a:ea typeface="+mj-ea"/>
            </a:endParaRPr>
          </a:p>
        </p:txBody>
      </p:sp>
      <p:graphicFrame>
        <p:nvGraphicFramePr>
          <p:cNvPr id="895" name="Table 82"/>
          <p:cNvGraphicFramePr/>
          <p:nvPr/>
        </p:nvGraphicFramePr>
        <p:xfrm>
          <a:off x="5666505" y="4183375"/>
          <a:ext cx="5335120" cy="164592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545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3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6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2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 dirty="0">
                          <a:latin typeface="+mj-ea"/>
                          <a:ea typeface="+mj-ea"/>
                        </a:rPr>
                        <a:t>Add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Log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 dirty="0">
                          <a:latin typeface="+mj-ea"/>
                          <a:ea typeface="+mj-ea"/>
                        </a:rPr>
                        <a:t>While</a:t>
                      </a:r>
                    </a:p>
                  </a:txBody>
                  <a:tcPr marL="9360" marR="936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2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 dirty="0">
                          <a:latin typeface="+mj-ea"/>
                          <a:ea typeface="+mj-ea"/>
                        </a:rPr>
                        <a:t>Sub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MatMul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Merge</a:t>
                      </a:r>
                    </a:p>
                  </a:txBody>
                  <a:tcPr marL="9360" marR="936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2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Mul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Conv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BroadCast</a:t>
                      </a:r>
                    </a:p>
                  </a:txBody>
                  <a:tcPr marL="9360" marR="936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2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Div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 dirty="0">
                          <a:latin typeface="+mj-ea"/>
                          <a:ea typeface="+mj-ea"/>
                        </a:rPr>
                        <a:t>BatchNorm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Reduce</a:t>
                      </a:r>
                    </a:p>
                  </a:txBody>
                  <a:tcPr marL="9360" marR="936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2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Relu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Loss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Map</a:t>
                      </a:r>
                    </a:p>
                  </a:txBody>
                  <a:tcPr marL="9360" marR="936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2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 dirty="0">
                          <a:latin typeface="+mj-ea"/>
                          <a:ea typeface="+mj-ea"/>
                        </a:rPr>
                        <a:t>Floor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>
                          <a:latin typeface="+mj-ea"/>
                          <a:ea typeface="+mj-ea"/>
                        </a:rPr>
                        <a:t>Sigmoid</a:t>
                      </a:r>
                    </a:p>
                  </a:txBody>
                  <a:tcPr marL="9360" marR="936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200" b="0" strike="noStrike" spc="-1" dirty="0">
                          <a:latin typeface="+mj-ea"/>
                          <a:ea typeface="+mj-ea"/>
                        </a:rPr>
                        <a:t>…..</a:t>
                      </a:r>
                    </a:p>
                  </a:txBody>
                  <a:tcPr marL="9360" marR="936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5" name="PlaceHolder 1">
            <a:extLst>
              <a:ext uri="{FF2B5EF4-FFF2-40B4-BE49-F238E27FC236}">
                <a16:creationId xmlns:a16="http://schemas.microsoft.com/office/drawing/2014/main" id="{62A63042-F365-AA44-870C-F349D6BC7DB9}"/>
              </a:ext>
            </a:extLst>
          </p:cNvPr>
          <p:cNvSpPr txBox="1">
            <a:spLocks/>
          </p:cNvSpPr>
          <p:nvPr/>
        </p:nvSpPr>
        <p:spPr>
          <a:xfrm>
            <a:off x="586661" y="126876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pPr algn="ctr"/>
            <a:r>
              <a:rPr lang="zh-CN" altLang="en-US" sz="2400" kern="0" spc="-52" dirty="0">
                <a:solidFill>
                  <a:srgbClr val="384056"/>
                </a:solidFill>
                <a:latin typeface="Segoe UI Semibold"/>
              </a:rPr>
              <a:t>基于数据流图（</a:t>
            </a:r>
            <a:r>
              <a:rPr lang="en-US" sz="2400" kern="0" spc="-52" dirty="0">
                <a:solidFill>
                  <a:srgbClr val="384056"/>
                </a:solidFill>
                <a:latin typeface="Segoe UI Semibold"/>
              </a:rPr>
              <a:t>DAG</a:t>
            </a:r>
            <a:r>
              <a:rPr lang="zh-CN" altLang="en-US" sz="2400" kern="0" spc="-52" dirty="0">
                <a:solidFill>
                  <a:srgbClr val="384056"/>
                </a:solidFill>
                <a:latin typeface="Segoe UI Semibold"/>
              </a:rPr>
              <a:t>）的计算框架</a:t>
            </a:r>
            <a:endParaRPr lang="en-US" sz="2400" b="0" kern="0" spc="-1" dirty="0">
              <a:solidFill>
                <a:srgbClr val="384056"/>
              </a:solidFill>
              <a:latin typeface="Segoe U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6E17F4-6987-624A-AFE9-0172686448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8926" y="2139871"/>
            <a:ext cx="2228812" cy="1692189"/>
          </a:xfrm>
          <a:prstGeom prst="rect">
            <a:avLst/>
          </a:prstGeom>
        </p:spPr>
      </p:pic>
      <p:sp>
        <p:nvSpPr>
          <p:cNvPr id="47" name="PlaceHolder 2">
            <a:extLst>
              <a:ext uri="{FF2B5EF4-FFF2-40B4-BE49-F238E27FC236}">
                <a16:creationId xmlns:a16="http://schemas.microsoft.com/office/drawing/2014/main" id="{9002A5EE-3307-FE45-80A6-7F4D8B314E2C}"/>
              </a:ext>
            </a:extLst>
          </p:cNvPr>
          <p:cNvSpPr txBox="1">
            <a:spLocks/>
          </p:cNvSpPr>
          <p:nvPr/>
        </p:nvSpPr>
        <p:spPr>
          <a:xfrm>
            <a:off x="705920" y="4189508"/>
            <a:ext cx="4456357" cy="163365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342639" indent="-34263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399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387" indent="-28553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199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13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9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9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9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9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9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99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561"/>
              </a:spcBef>
              <a:buClr>
                <a:srgbClr val="1A1A1A"/>
              </a:buClr>
              <a:buSzPct val="90000"/>
              <a:buFontTx/>
              <a:buNone/>
            </a:pPr>
            <a:r>
              <a:rPr lang="zh-CN" altLang="en-US" sz="1800" kern="0" spc="-1" dirty="0">
                <a:solidFill>
                  <a:srgbClr val="FFC000"/>
                </a:solidFill>
                <a:latin typeface="+mj-ea"/>
                <a:ea typeface="+mj-ea"/>
              </a:rPr>
              <a:t>基本运算单元：</a:t>
            </a:r>
            <a:r>
              <a:rPr lang="en-US" sz="1800" kern="0" spc="-1" dirty="0">
                <a:solidFill>
                  <a:srgbClr val="FFC000"/>
                </a:solidFill>
                <a:latin typeface="+mj-ea"/>
                <a:ea typeface="+mj-ea"/>
              </a:rPr>
              <a:t>Operator</a:t>
            </a:r>
            <a:r>
              <a:rPr lang="zh-CN" altLang="en-US" sz="1800" kern="0" spc="-1" dirty="0">
                <a:solidFill>
                  <a:srgbClr val="FFC000"/>
                </a:solidFill>
                <a:latin typeface="+mj-ea"/>
                <a:ea typeface="+mj-ea"/>
              </a:rPr>
              <a:t> 算子</a:t>
            </a:r>
            <a:endParaRPr lang="en-US" sz="1800" kern="0" spc="-1" dirty="0">
              <a:solidFill>
                <a:srgbClr val="FFC000"/>
              </a:solidFill>
              <a:latin typeface="+mj-ea"/>
              <a:ea typeface="+mj-ea"/>
            </a:endParaRPr>
          </a:p>
          <a:p>
            <a:pPr marL="457200" lvl="1" indent="-228600">
              <a:lnSpc>
                <a:spcPct val="130000"/>
              </a:lnSpc>
              <a:spcBef>
                <a:spcPts val="400"/>
              </a:spcBef>
              <a:buClr>
                <a:srgbClr val="1A1A1A"/>
              </a:buClr>
              <a:buSzPct val="90000"/>
              <a:buFont typeface="Wingdings" charset="2"/>
              <a:buChar char=""/>
            </a:pPr>
            <a:r>
              <a:rPr lang="zh-CN" alt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由最基本的代数算子组成</a:t>
            </a:r>
            <a:endParaRPr lang="en-US" altLang="zh-CN" sz="1800" kern="0" spc="-1" dirty="0">
              <a:solidFill>
                <a:srgbClr val="384056"/>
              </a:solidFill>
              <a:latin typeface="+mj-ea"/>
              <a:ea typeface="+mj-ea"/>
            </a:endParaRPr>
          </a:p>
          <a:p>
            <a:pPr marL="457200" lvl="1" indent="-228600">
              <a:lnSpc>
                <a:spcPct val="130000"/>
              </a:lnSpc>
              <a:spcBef>
                <a:spcPts val="400"/>
              </a:spcBef>
              <a:buClr>
                <a:srgbClr val="1A1A1A"/>
              </a:buClr>
              <a:buSzPct val="90000"/>
              <a:buFont typeface="Wingdings" charset="2"/>
              <a:buChar char=""/>
            </a:pPr>
            <a:r>
              <a:rPr lang="zh-CN" alt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根据深度学习结构组成复杂算子</a:t>
            </a:r>
            <a:endParaRPr lang="en-US" sz="1800" kern="0" spc="-1" dirty="0">
              <a:solidFill>
                <a:srgbClr val="384056"/>
              </a:solidFill>
              <a:latin typeface="+mj-ea"/>
              <a:ea typeface="+mj-ea"/>
            </a:endParaRPr>
          </a:p>
          <a:p>
            <a:pPr marL="457200" lvl="1" indent="-228600">
              <a:lnSpc>
                <a:spcPct val="130000"/>
              </a:lnSpc>
              <a:spcBef>
                <a:spcPts val="400"/>
              </a:spcBef>
              <a:buClr>
                <a:srgbClr val="1A1A1A"/>
              </a:buClr>
              <a:buSzPct val="90000"/>
              <a:buFont typeface="Wingdings" charset="2"/>
              <a:buChar char=""/>
            </a:pPr>
            <a:r>
              <a:rPr 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N</a:t>
            </a:r>
            <a:r>
              <a:rPr lang="zh-CN" alt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个输入</a:t>
            </a:r>
            <a:r>
              <a:rPr 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Tensor</a:t>
            </a:r>
            <a:r>
              <a:rPr lang="zh-CN" alt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，</a:t>
            </a:r>
            <a:r>
              <a:rPr 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M</a:t>
            </a:r>
            <a:r>
              <a:rPr lang="zh-CN" alt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个输出</a:t>
            </a:r>
            <a:r>
              <a:rPr lang="en-US" sz="1800" kern="0" spc="-1" dirty="0">
                <a:solidFill>
                  <a:srgbClr val="384056"/>
                </a:solidFill>
                <a:latin typeface="+mj-ea"/>
                <a:ea typeface="+mj-ea"/>
              </a:rPr>
              <a:t>Tensor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DA1616-35F6-D44F-8A78-C14B517B0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497" y="2256307"/>
            <a:ext cx="2353412" cy="154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39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33040</TotalTime>
  <Words>2184</Words>
  <Application>Microsoft Macintosh PowerPoint</Application>
  <PresentationFormat>自定义</PresentationFormat>
  <Paragraphs>191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29</vt:i4>
      </vt:variant>
    </vt:vector>
  </HeadingPairs>
  <TitlesOfParts>
    <vt:vector size="46" baseType="lpstr">
      <vt:lpstr>Microsoft YaHei</vt:lpstr>
      <vt:lpstr>Microsoft YaHei</vt:lpstr>
      <vt:lpstr>ACGN-MiaoGB-Flash</vt:lpstr>
      <vt:lpstr>Segoe UI</vt:lpstr>
      <vt:lpstr>Segoe UI Semibold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数据处理之向量数据库</vt:lpstr>
      <vt:lpstr>大模型系列 – 数据处理之向量数据库</vt:lpstr>
      <vt:lpstr>思考</vt:lpstr>
      <vt:lpstr>PowerPoint 演示文稿</vt:lpstr>
      <vt:lpstr>背景介绍 Background introduction</vt:lpstr>
      <vt:lpstr>AI 与 Vector 的关系</vt:lpstr>
      <vt:lpstr>神经网络的基本组成回顾 Review of AI</vt:lpstr>
      <vt:lpstr>思考</vt:lpstr>
      <vt:lpstr>PowerPoint 演示文稿</vt:lpstr>
      <vt:lpstr>什么是向量 What is Vector</vt:lpstr>
      <vt:lpstr>什么是向量 What is Vector</vt:lpstr>
      <vt:lpstr>向量类型 Vector type</vt:lpstr>
      <vt:lpstr>PowerPoint 演示文稿</vt:lpstr>
      <vt:lpstr>什么是 Embedding</vt:lpstr>
      <vt:lpstr>什么是 Vector Embedding</vt:lpstr>
      <vt:lpstr>Vector Embedding DEMO</vt:lpstr>
      <vt:lpstr>Vector Embedding DEMO</vt:lpstr>
      <vt:lpstr>向量高维表示</vt:lpstr>
      <vt:lpstr>向量高维表示</vt:lpstr>
      <vt:lpstr>重点</vt:lpstr>
      <vt:lpstr>PowerPoint 演示文稿</vt:lpstr>
      <vt:lpstr>向量是 AI 理解世界的通用数据形式</vt:lpstr>
      <vt:lpstr>多模态向量化是最终趋势</vt:lpstr>
      <vt:lpstr>思考与小结</vt:lpstr>
      <vt:lpstr>Reference 引用&amp;参考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10000</cp:revision>
  <cp:lastPrinted>2023-09-08T09:14:01Z</cp:lastPrinted>
  <dcterms:created xsi:type="dcterms:W3CDTF">2020-08-28T08:44:19Z</dcterms:created>
  <dcterms:modified xsi:type="dcterms:W3CDTF">2024-02-07T13:17:52Z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